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1"/>
  </p:sldMasterIdLst>
  <p:notesMasterIdLst>
    <p:notesMasterId r:id="rId51"/>
  </p:notesMasterIdLst>
  <p:sldIdLst>
    <p:sldId id="262" r:id="rId2"/>
    <p:sldId id="299" r:id="rId3"/>
    <p:sldId id="313" r:id="rId4"/>
    <p:sldId id="314" r:id="rId5"/>
    <p:sldId id="300" r:id="rId6"/>
    <p:sldId id="301" r:id="rId7"/>
    <p:sldId id="312" r:id="rId8"/>
    <p:sldId id="266" r:id="rId9"/>
    <p:sldId id="275" r:id="rId10"/>
    <p:sldId id="289" r:id="rId11"/>
    <p:sldId id="277" r:id="rId12"/>
    <p:sldId id="290" r:id="rId13"/>
    <p:sldId id="276" r:id="rId14"/>
    <p:sldId id="279" r:id="rId15"/>
    <p:sldId id="278" r:id="rId16"/>
    <p:sldId id="280" r:id="rId17"/>
    <p:sldId id="271" r:id="rId18"/>
    <p:sldId id="297" r:id="rId19"/>
    <p:sldId id="308" r:id="rId20"/>
    <p:sldId id="309" r:id="rId21"/>
    <p:sldId id="311" r:id="rId22"/>
    <p:sldId id="315" r:id="rId23"/>
    <p:sldId id="296" r:id="rId24"/>
    <p:sldId id="316" r:id="rId25"/>
    <p:sldId id="317" r:id="rId26"/>
    <p:sldId id="274" r:id="rId27"/>
    <p:sldId id="283" r:id="rId28"/>
    <p:sldId id="310" r:id="rId29"/>
    <p:sldId id="318" r:id="rId30"/>
    <p:sldId id="319" r:id="rId31"/>
    <p:sldId id="263" r:id="rId32"/>
    <p:sldId id="264" r:id="rId33"/>
    <p:sldId id="265" r:id="rId34"/>
    <p:sldId id="285" r:id="rId35"/>
    <p:sldId id="287" r:id="rId36"/>
    <p:sldId id="288" r:id="rId37"/>
    <p:sldId id="294" r:id="rId38"/>
    <p:sldId id="286" r:id="rId39"/>
    <p:sldId id="295" r:id="rId40"/>
    <p:sldId id="273" r:id="rId41"/>
    <p:sldId id="284" r:id="rId42"/>
    <p:sldId id="293" r:id="rId43"/>
    <p:sldId id="291" r:id="rId44"/>
    <p:sldId id="292" r:id="rId45"/>
    <p:sldId id="306" r:id="rId46"/>
    <p:sldId id="320" r:id="rId47"/>
    <p:sldId id="304" r:id="rId48"/>
    <p:sldId id="298" r:id="rId49"/>
    <p:sldId id="305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  <a:srgbClr val="0026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96"/>
    <p:restoredTop sz="94631"/>
  </p:normalViewPr>
  <p:slideViewPr>
    <p:cSldViewPr snapToGrid="0" snapToObjects="1">
      <p:cViewPr>
        <p:scale>
          <a:sx n="92" d="100"/>
          <a:sy n="92" d="100"/>
        </p:scale>
        <p:origin x="36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notesMaster" Target="notesMasters/notesMaster1.xml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FD9CB-4A92-F546-B771-54FD0AAB9887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D15D6-69BC-2540-BFDD-DAE2E8F0C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745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766" y="92026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="0" i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464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168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05B7D4-9B07-4C4D-A4C6-1C1275943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857"/>
            <a:ext cx="10515600" cy="7499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4733318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2589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85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47BD96F1-90F1-7C4C-9AF8-07AA1B5632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ABFCCFD-0CA4-C14E-8C49-BFFC677B6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A27425-DD5A-A84B-96DD-FD310A8C3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49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redits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D1F8547-AA5F-9649-806C-E94966BFDFDF}"/>
              </a:ext>
            </a:extLst>
          </p:cNvPr>
          <p:cNvSpPr txBox="1"/>
          <p:nvPr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8B444CC-44D2-3644-9C4C-CE23EC4E9F76}"/>
              </a:ext>
            </a:extLst>
          </p:cNvPr>
          <p:cNvSpPr txBox="1"/>
          <p:nvPr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454097A1-88AD-2E45-9354-1766A7E76222}"/>
              </a:ext>
            </a:extLst>
          </p:cNvPr>
          <p:cNvSpPr txBox="1"/>
          <p:nvPr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259A6AB-BD58-F348-9CF4-346265372788}"/>
              </a:ext>
            </a:extLst>
          </p:cNvPr>
          <p:cNvSpPr txBox="1"/>
          <p:nvPr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930925F-9E37-3640-BCE7-B022C9536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8EEA4B4-EA17-F541-BA34-2FAF2CBC2F70}"/>
              </a:ext>
            </a:extLst>
          </p:cNvPr>
          <p:cNvSpPr txBox="1"/>
          <p:nvPr userDrawn="1"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18F6432E-095B-3A48-9DB3-4B0FC1EF3BB8}"/>
              </a:ext>
            </a:extLst>
          </p:cNvPr>
          <p:cNvSpPr txBox="1"/>
          <p:nvPr userDrawn="1"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620A4B42-EF60-DE49-9B7E-FC0F505AEA3A}"/>
              </a:ext>
            </a:extLst>
          </p:cNvPr>
          <p:cNvSpPr txBox="1"/>
          <p:nvPr userDrawn="1"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F7BF6A54-7C8F-B044-9C39-81E3B12BECB5}"/>
              </a:ext>
            </a:extLst>
          </p:cNvPr>
          <p:cNvSpPr txBox="1"/>
          <p:nvPr userDrawn="1"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2DEDCDDF-CEAE-CE40-8EFF-14358874BA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975F6653-85F8-C047-AF41-B2B434AA3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9179" y="2299530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xmlns="" id="{D4B9A007-DEC5-8F4C-9F01-21BC721E82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9179" y="2985075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862C595-CE7C-834C-93D9-3C23F2C060F6}"/>
              </a:ext>
            </a:extLst>
          </p:cNvPr>
          <p:cNvSpPr txBox="1"/>
          <p:nvPr userDrawn="1"/>
        </p:nvSpPr>
        <p:spPr>
          <a:xfrm>
            <a:off x="449179" y="3801979"/>
            <a:ext cx="5887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0" dirty="0">
                <a:solidFill>
                  <a:schemeClr val="bg1"/>
                </a:solidFill>
              </a:rPr>
              <a:t>Credits:</a:t>
            </a:r>
          </a:p>
        </p:txBody>
      </p:sp>
    </p:spTree>
    <p:extLst>
      <p:ext uri="{BB962C8B-B14F-4D97-AF65-F5344CB8AC3E}">
        <p14:creationId xmlns:p14="http://schemas.microsoft.com/office/powerpoint/2010/main" val="117947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0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049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195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2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775ADE87-1DF8-0249-9AEC-B6404454F07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25638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45F049A8-E906-834D-98CE-3643A6F14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220"/>
            <a:ext cx="10515600" cy="7946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92ABE02-70CB-8946-93E9-3C3AD1157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26635"/>
            <a:ext cx="10515600" cy="5078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0533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49" r:id="rId7"/>
    <p:sldLayoutId id="2147483651" r:id="rId8"/>
    <p:sldLayoutId id="214748365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Verdana Regular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Verdana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Verdana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Verdana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9B4D1CD-0A14-A643-B3CE-E3ED98B59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79" y="1320319"/>
            <a:ext cx="10515600" cy="4125951"/>
          </a:xfrm>
        </p:spPr>
        <p:txBody>
          <a:bodyPr/>
          <a:lstStyle/>
          <a:p>
            <a:r>
              <a:rPr lang="en-US" dirty="0" smtClean="0"/>
              <a:t>Tools and Techniques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4000" dirty="0" smtClean="0"/>
              <a:t>Charles Severance</a:t>
            </a:r>
            <a:br>
              <a:rPr lang="en-US" sz="4000" dirty="0" smtClean="0"/>
            </a:br>
            <a:r>
              <a:rPr lang="en-US" sz="1800" dirty="0" smtClean="0"/>
              <a:t>www.pg4e.com/lectures/03-Techniques.sql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39021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default values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1793391"/>
          </a:xfrm>
        </p:spPr>
        <p:txBody>
          <a:bodyPr/>
          <a:lstStyle/>
          <a:p>
            <a:r>
              <a:rPr lang="en-US" dirty="0" smtClean="0"/>
              <a:t>We can save some code by auto-populating date fields when a row is </a:t>
            </a:r>
            <a:r>
              <a:rPr lang="en-US" dirty="0" err="1" smtClean="0"/>
              <a:t>INSERTed</a:t>
            </a:r>
            <a:endParaRPr lang="en-US" dirty="0" smtClean="0"/>
          </a:p>
          <a:p>
            <a:r>
              <a:rPr lang="en-US" dirty="0" smtClean="0"/>
              <a:t>We will auto-set on UPDATEs later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439198" y="3208324"/>
            <a:ext cx="783740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fav (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post_id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INTEGER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REFERENCES post(id)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CASCADE,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account_id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INTEGER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REFERENCES account(id)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CASCADE,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created_at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TIMESTAMPTZ </a:t>
            </a:r>
            <a:r>
              <a:rPr lang="en-US" sz="1600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updated_at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TIMESTAMPTZ </a:t>
            </a:r>
            <a:r>
              <a:rPr lang="en-US" sz="1600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UNIQUE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post_id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account_id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),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PRIMARY KEY(id)</a:t>
            </a:r>
          </a:p>
          <a:p>
            <a:r>
              <a:rPr lang="mr-IN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  <a:endParaRPr lang="is-IS" sz="1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1825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TIMESTAMPTZ </a:t>
            </a:r>
            <a:r>
              <a:rPr lang="mr-IN" dirty="0" smtClean="0"/>
              <a:t>–</a:t>
            </a:r>
            <a:r>
              <a:rPr lang="en-US" dirty="0" smtClean="0"/>
              <a:t> Best Practice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Store time stamps with </a:t>
            </a:r>
            <a:r>
              <a:rPr lang="en-US" dirty="0" err="1" smtClean="0"/>
              <a:t>timezone</a:t>
            </a:r>
            <a:endParaRPr lang="en-US" dirty="0" smtClean="0"/>
          </a:p>
          <a:p>
            <a:r>
              <a:rPr lang="en-US" dirty="0" smtClean="0"/>
              <a:t>Prefer UTC for stored time stamps</a:t>
            </a:r>
          </a:p>
          <a:p>
            <a:r>
              <a:rPr lang="en-US" dirty="0" smtClean="0"/>
              <a:t>Convert to local time zone when retrieving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96124" y="3504655"/>
            <a:ext cx="1079975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discuss</a:t>
            </a:r>
            <a:r>
              <a:rPr lang="mr-IN" sz="1600" b="1" dirty="0">
                <a:latin typeface="Courier New" charset="0"/>
                <a:ea typeface="Courier New" charset="0"/>
                <a:cs typeface="Courier New" charset="0"/>
              </a:rPr>
              <a:t>=&gt; 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SELECT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NOW(), NOW() AT TIME ZONE 'UTC', NOW() AT TIME ZONE 'HST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';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         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now              |         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timezone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          |         </a:t>
            </a:r>
            <a:r>
              <a:rPr lang="en-US" sz="1600" b="1" dirty="0" err="1" smtClean="0">
                <a:latin typeface="Courier New" charset="0"/>
                <a:ea typeface="Courier New" charset="0"/>
                <a:cs typeface="Courier New" charset="0"/>
              </a:rPr>
              <a:t>timezone</a:t>
            </a:r>
            <a:endParaRPr lang="en-US" sz="16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------------------------------+---------------------------+---------------------------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2019-06-10 11:42:51.52127-04 | 2019-06-10 15:42:51.52127 | 2019-06-10 05:42:51.52127</a:t>
            </a:r>
            <a:endParaRPr lang="is-I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5733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PostgreSQL time zones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47557" y="1359081"/>
            <a:ext cx="9696885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discuss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=&gt; SELECT * FROM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pg_timezone_names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             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name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|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abbrev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|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utc_offset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|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is_dst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----------------------------------+--------+------------+--------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Mauritius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| +04    | 04:00:00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Chagos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   | +06    | 06:00:00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Mayotte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  | EAT    | 03:00:00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Christmas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| +07    | 07:00:00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Cocos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    | +0630  | 06:30:00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Comoro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                   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| EAT    | 03:00:00   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discuss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=&gt; SELECT * FROM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pg_timezone_names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WHERE name LIKE '%Hawaii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%';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name    | abbrev |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utc_offset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|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is_dst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-----------+--------+------------+--------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US/Hawaii | HST    | -10:00:00  | f</a:t>
            </a:r>
          </a:p>
          <a:p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374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Casting to different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use the phrase 'casting' to mean convert from one type to another</a:t>
            </a:r>
          </a:p>
          <a:p>
            <a:r>
              <a:rPr lang="en-US" dirty="0" smtClean="0"/>
              <a:t>Postgres has several forms of casting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3559356"/>
            <a:ext cx="101104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postgres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=# SELECT NOW()::DATE, CAST(NOW() AS DATE), CAST(NOW() AS TIME);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 now     |    now     |       now       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------------+------------+-----------------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2019-06-10 | 2019-06-10 | 11:45:42.899995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9533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Intervals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do date interval arithmetic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96124" y="3559356"/>
            <a:ext cx="1079975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postgres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=# SELECT NOW(), NOW() - INTERVAL '2 days', (NOW() - INTERVAL '2 days')::DATE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          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now              |           ?column?            |    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date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-------------------------------+-------------------------------+------------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2019-06-10 11:56:34.886679-04 | 2019-06-08 11:56:34.886679-04 | 2019-06-08</a:t>
            </a:r>
            <a:endParaRPr lang="is-I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465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</a:t>
            </a:r>
            <a:r>
              <a:rPr lang="en-US" dirty="0" err="1" smtClean="0"/>
              <a:t>date_trunc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we want to discard some of the accuracy that is in a TIMESTAMP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2630669"/>
            <a:ext cx="10386177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discuss=&gt; SELECT id, content,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FROM comment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discuss-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&gt;    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&gt;= DATE_TRUNC('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day',NOW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())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discuss-&gt;    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&lt; DATE_TRUNC('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day',NOW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 +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INTERVAL '1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day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');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id |                        content                        |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----+-------------------------------------------------------+------------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11 | I agree                         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12 | Especially for counting         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13 | And I don't understand why      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14 | Someone should make "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EasySoup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 or something like that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15 | Good idea - I might just do that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4089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Performance: Table Scans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all equivalent queries have the same performance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2630669"/>
            <a:ext cx="1024831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discuss=&gt; SELECT id, content,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FROM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comment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discuss-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&gt;  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::DATE = NOW()::DATE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id |                        content                        |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----+-------------------------------------------------------+------------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11 | I agree                         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12 | Especially for counting         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13 | And I don't understand why      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14 | Someone should make "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EasySoup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 or something like that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15 | Good idea - I might just do that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652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DISTINCT / GROUP BY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0241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Reducing the result set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DISTINCT only returns unique rows in a result set </a:t>
            </a:r>
            <a:r>
              <a:rPr lang="mr-IN" dirty="0" smtClean="0"/>
              <a:t>–</a:t>
            </a:r>
            <a:r>
              <a:rPr lang="en-US" dirty="0" smtClean="0"/>
              <a:t> and row will only appear once</a:t>
            </a:r>
          </a:p>
          <a:p>
            <a:r>
              <a:rPr lang="en-US" dirty="0" smtClean="0"/>
              <a:t>DISTINCT ON limits duplicate removal to a set of columns</a:t>
            </a:r>
          </a:p>
          <a:p>
            <a:r>
              <a:rPr lang="en-US" dirty="0" smtClean="0"/>
              <a:t>GROUP BY is combined with aggregate functions like COUNT(), MAX(), SUM(), AVE() </a:t>
            </a:r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4206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n 2"/>
          <p:cNvSpPr/>
          <p:nvPr/>
        </p:nvSpPr>
        <p:spPr>
          <a:xfrm>
            <a:off x="1203778" y="1448358"/>
            <a:ext cx="2326368" cy="110806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Verdana" charset="0"/>
                <a:ea typeface="Verdana" charset="0"/>
                <a:cs typeface="Verdana" charset="0"/>
              </a:rPr>
              <a:t>PostgreSQL</a:t>
            </a:r>
          </a:p>
        </p:txBody>
      </p:sp>
      <p:sp>
        <p:nvSpPr>
          <p:cNvPr id="4" name="Rectangle 3"/>
          <p:cNvSpPr/>
          <p:nvPr/>
        </p:nvSpPr>
        <p:spPr>
          <a:xfrm>
            <a:off x="4419385" y="2368264"/>
            <a:ext cx="3089780" cy="1938992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make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| 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model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</a:t>
            </a:r>
            <a:endParaRPr lang="de-DE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--------+---------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Nissan |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Stanza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Dodge  | Neon    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Dodge  | Neon   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Dodge  | Neon   </a:t>
            </a:r>
            <a:endParaRPr lang="en-US" sz="20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Reducing a result set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000569" y="4307256"/>
            <a:ext cx="3083067" cy="1323439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make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| 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model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</a:t>
            </a:r>
            <a:endParaRPr lang="de-DE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--------+---------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Nissan |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Stanza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Dodge  | Neon    </a:t>
            </a:r>
          </a:p>
        </p:txBody>
      </p:sp>
      <p:cxnSp>
        <p:nvCxnSpPr>
          <p:cNvPr id="9" name="Straight Arrow Connector 8"/>
          <p:cNvCxnSpPr>
            <a:stCxn id="3" idx="3"/>
            <a:endCxn id="4" idx="1"/>
          </p:cNvCxnSpPr>
          <p:nvPr/>
        </p:nvCxnSpPr>
        <p:spPr>
          <a:xfrm>
            <a:off x="2366962" y="2556427"/>
            <a:ext cx="2052423" cy="78133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endCxn id="8" idx="1"/>
          </p:cNvCxnSpPr>
          <p:nvPr/>
        </p:nvCxnSpPr>
        <p:spPr>
          <a:xfrm>
            <a:off x="5860473" y="4307256"/>
            <a:ext cx="2140096" cy="66172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2637343" y="2725420"/>
            <a:ext cx="1290638" cy="44334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SELECT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347765" y="4525629"/>
            <a:ext cx="1290638" cy="44334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DISTINCT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83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After CREATE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8757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Racing Data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986463" y="471487"/>
            <a:ext cx="562927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=&gt;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*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racing</a:t>
            </a:r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de-DE" dirty="0" err="1" smtClean="0">
                <a:latin typeface="Courier" charset="0"/>
                <a:ea typeface="Courier" charset="0"/>
                <a:cs typeface="Courier" charset="0"/>
              </a:rPr>
              <a:t>make</a:t>
            </a:r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model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 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year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de-DE" dirty="0" err="1" smtClean="0">
                <a:latin typeface="Courier" charset="0"/>
                <a:ea typeface="Courier" charset="0"/>
                <a:cs typeface="Courier" charset="0"/>
              </a:rPr>
              <a:t>price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--------+---------+------+-------</a:t>
            </a: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Nissan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Stanza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 | 1990 |  </a:t>
            </a:r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2000</a:t>
            </a: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Dodge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Neon    | 1995 |   </a:t>
            </a:r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800</a:t>
            </a: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Dodge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Neon    | 1998 |  2500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Dodge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Neon    | 1999 |  3000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Ford 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Mustang | 2001 |  1000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Ford 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Mustang | 2005 |  2000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Subaru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Impreza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| 1997 |  1000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Mazda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  | 2001 |  5000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Mazda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  | 2001 |  3000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Mazda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  | 2001 |  2500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Mazda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  | 2002 |  5500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Opel 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GT      | 1972 |  1500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Opel 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GT      | 1969 |  </a:t>
            </a:r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7500</a:t>
            </a: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Opel 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Cadet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  | 1973 |   </a:t>
            </a:r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500  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13430"/>
            <a:ext cx="4551218" cy="303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431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97046" y="831705"/>
            <a:ext cx="451528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make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| 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model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year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price</a:t>
            </a:r>
            <a:endParaRPr lang="de-DE" sz="16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--------+---------+------+-------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Nissan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Stanza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| 1990 |  2000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Dodge  | Neon    | 1995 |   800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Dodge  | Neon    | 1998 |  2500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Dodge  | Neon    | 1999 |  3000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Ford   | Mustang | 2001 |  1000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Ford   | Mustang | 2005 |  2000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Subaru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Impreza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| 1997 |  1000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2001 |  5000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2001 |  3000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2001 |  2500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2002 |  5500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Opel   | GT      | 1972 |  1500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Opel   | GT      | 1969 |  7500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Opel 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Cadet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1973 |   500  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749638" y="831705"/>
            <a:ext cx="49263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en-US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DISTINCT</a:t>
            </a:r>
            <a:r>
              <a:rPr lang="en-US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model </a:t>
            </a:r>
            <a:r>
              <a:rPr lang="en-US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racing;</a:t>
            </a:r>
          </a:p>
        </p:txBody>
      </p:sp>
      <p:sp>
        <p:nvSpPr>
          <p:cNvPr id="6" name="Rectangle 5"/>
          <p:cNvSpPr/>
          <p:nvPr/>
        </p:nvSpPr>
        <p:spPr>
          <a:xfrm>
            <a:off x="7377860" y="1841149"/>
            <a:ext cx="1669903" cy="2862322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model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</a:t>
            </a:r>
            <a:endParaRPr lang="de-DE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--------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Stanza</a:t>
            </a:r>
            <a:endParaRPr lang="de-DE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Neon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Mustang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Impreza</a:t>
            </a:r>
            <a:endParaRPr lang="de-DE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endParaRPr lang="de-DE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GT</a:t>
            </a:r>
          </a:p>
          <a:p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Cadet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854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97046" y="831705"/>
            <a:ext cx="451528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make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| 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model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year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price</a:t>
            </a:r>
            <a:endParaRPr lang="de-DE" sz="16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--------+---------+------+-------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Nissan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Stanza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| 1990 |  2000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Dodge  | Neon    | 1995 |   800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Dodge  | Neon    | 1998 |  2500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Dodge  | Neon    | 1999 |  3000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Ford   | Mustang | 2001 |  1000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Ford   | Mustang | 2005 |  2000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Subaru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Impreza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| 1997 |  1000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2001 |  5000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2001 |  3000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2001 |  2500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2002 |  5500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Opel   | GT      | 1972 |  1500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Opel   | GT      | 1969 |  7500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Opel 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Cadet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1973 |   500  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948671" y="831705"/>
            <a:ext cx="39068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DISTINCT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(model) </a:t>
            </a:r>
            <a:endParaRPr lang="en-US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make,model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racing;</a:t>
            </a:r>
          </a:p>
        </p:txBody>
      </p:sp>
      <p:sp>
        <p:nvSpPr>
          <p:cNvPr id="6" name="Rectangle 5"/>
          <p:cNvSpPr/>
          <p:nvPr/>
        </p:nvSpPr>
        <p:spPr>
          <a:xfrm>
            <a:off x="6814007" y="1821147"/>
            <a:ext cx="3041503" cy="2862322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de-DE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make</a:t>
            </a:r>
            <a:r>
              <a:rPr lang="de-DE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|  </a:t>
            </a:r>
            <a:r>
              <a:rPr lang="de-DE" sz="20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model</a:t>
            </a:r>
            <a:r>
              <a:rPr lang="de-DE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</a:p>
          <a:p>
            <a:r>
              <a:rPr lang="mr-IN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--------+---------</a:t>
            </a:r>
          </a:p>
          <a:p>
            <a:r>
              <a:rPr lang="en-US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Opel   | Cadet</a:t>
            </a:r>
          </a:p>
          <a:p>
            <a:r>
              <a:rPr lang="hr-HR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Opel   | GT</a:t>
            </a:r>
          </a:p>
          <a:p>
            <a:r>
              <a:rPr lang="en-US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Subaru | </a:t>
            </a:r>
            <a:r>
              <a:rPr lang="en-US" sz="20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Impreza</a:t>
            </a:r>
            <a:endParaRPr lang="en-US" sz="2000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Mazda  | Miata</a:t>
            </a:r>
          </a:p>
          <a:p>
            <a:r>
              <a:rPr lang="en-US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Ford   | Mustang</a:t>
            </a:r>
          </a:p>
          <a:p>
            <a:r>
              <a:rPr lang="en-US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Dodge  | Neon</a:t>
            </a:r>
          </a:p>
          <a:p>
            <a:r>
              <a:rPr lang="en-US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Nissan | Stanza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7243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play with time zones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47557" y="1359081"/>
            <a:ext cx="9696885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discuss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=&gt; SELECT * FROM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pg_timezone_names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             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name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|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abbrev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|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utc_offset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|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is_dst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----------------------------------+--------+------------+--------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Mauritius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| +04    | 04:00:00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Chagos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   | +06    | 06:00:00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Mayotte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  | EAT    | 03:00:00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Christmas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| +07    | 07:00:00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Cocos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    | +0630  | 06:30:00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Comoro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                   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| EAT    | 03:00:00   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discuss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=&gt; SELECT * FROM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pg_timezone_names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WHERE name LIKE '%Hawaii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%';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name    | abbrev |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utc_offset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|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is_dst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-----------+--------+------------+--------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US/Hawaii | HST    | -10:00:00  | f</a:t>
            </a:r>
          </a:p>
          <a:p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7504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Aggregate / GROUP BY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79521" y="1580754"/>
            <a:ext cx="10937610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discuss=&gt; SELECT COUNT(abbrev), abbrev FROM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pg_timezone_names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GROUP BY abbrev;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count | abbrev </a:t>
            </a:r>
          </a:p>
          <a:p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-------+--------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2 | +00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1 | PST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4 | IST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2 | -01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4 | HST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6 | +09</a:t>
            </a:r>
          </a:p>
          <a:p>
            <a:r>
              <a:rPr lang="hr-HR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15 | +05</a:t>
            </a:r>
          </a:p>
          <a:p>
            <a:r>
              <a:rPr lang="hr-HR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7 | ADT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1 | -</a:t>
            </a:r>
            <a:r>
              <a:rPr lang="de-DE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12</a:t>
            </a:r>
          </a:p>
          <a:p>
            <a:r>
              <a:rPr lang="de-DE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...</a:t>
            </a:r>
            <a:endParaRPr lang="de-DE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89801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HAVING clause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428354"/>
            <a:ext cx="993092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=&gt; 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SELECT 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COUNT(abbrev) AS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abbrev FROM 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pg_timezone_names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endParaRPr lang="en-US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discuss-&gt; 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WHERE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is_dst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 't' GROUP BY abbrev HAVING COUNT(abbrev) &gt; 10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endParaRPr lang="en-US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| abbrev 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----+--------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12 | PDT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22 | EEST</a:t>
            </a:r>
          </a:p>
          <a:p>
            <a:r>
              <a:rPr lang="is-I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24 | CDT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36 | CEST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28 | EDT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15 | MDT</a:t>
            </a:r>
          </a:p>
        </p:txBody>
      </p:sp>
    </p:spTree>
    <p:extLst>
      <p:ext uri="{BB962C8B-B14F-4D97-AF65-F5344CB8AC3E}">
        <p14:creationId xmlns:p14="http://schemas.microsoft.com/office/powerpoint/2010/main" val="17209927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Sub-Queries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4976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query within an query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192696"/>
            <a:ext cx="10515600" cy="1250467"/>
          </a:xfrm>
        </p:spPr>
        <p:txBody>
          <a:bodyPr>
            <a:normAutofit/>
          </a:bodyPr>
          <a:lstStyle/>
          <a:p>
            <a:r>
              <a:rPr lang="en-US" dirty="0" smtClean="0"/>
              <a:t>Can use a value or set of values in a query that are computed by another query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43340" y="2800350"/>
            <a:ext cx="1011046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SELECT * FROM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account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WHERE email='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ed@umich.edu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';</a:t>
            </a: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SELECT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content FROM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comment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b="1" u="sng" dirty="0">
                <a:latin typeface="Courier New" charset="0"/>
                <a:ea typeface="Courier New" charset="0"/>
                <a:cs typeface="Courier New" charset="0"/>
              </a:rPr>
              <a:t>7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SELECT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content FROM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comment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b="1" u="sng" dirty="0">
                <a:latin typeface="Courier New" charset="0"/>
                <a:ea typeface="Courier New" charset="0"/>
                <a:cs typeface="Courier New" charset="0"/>
              </a:rPr>
              <a:t>(SELECT id FROM account WHERE email='</a:t>
            </a:r>
            <a:r>
              <a:rPr lang="en-US" b="1" u="sng" dirty="0" err="1">
                <a:latin typeface="Courier New" charset="0"/>
                <a:ea typeface="Courier New" charset="0"/>
                <a:cs typeface="Courier New" charset="0"/>
              </a:rPr>
              <a:t>ed@umich.edu</a:t>
            </a:r>
            <a:r>
              <a:rPr lang="en-US" b="1" u="sng" dirty="0">
                <a:latin typeface="Courier New" charset="0"/>
                <a:ea typeface="Courier New" charset="0"/>
                <a:cs typeface="Courier New" charset="0"/>
              </a:rPr>
              <a:t>')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9536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n 2"/>
          <p:cNvSpPr/>
          <p:nvPr/>
        </p:nvSpPr>
        <p:spPr>
          <a:xfrm>
            <a:off x="1203778" y="1448358"/>
            <a:ext cx="2326368" cy="110806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Verdana" charset="0"/>
                <a:ea typeface="Verdana" charset="0"/>
                <a:cs typeface="Verdana" charset="0"/>
              </a:rPr>
              <a:t>PostgreSQL</a:t>
            </a:r>
          </a:p>
        </p:txBody>
      </p:sp>
      <p:sp>
        <p:nvSpPr>
          <p:cNvPr id="4" name="Rectangle 3"/>
          <p:cNvSpPr/>
          <p:nvPr/>
        </p:nvSpPr>
        <p:spPr>
          <a:xfrm>
            <a:off x="4106838" y="3245745"/>
            <a:ext cx="1172983" cy="1015663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id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----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7</a:t>
            </a:r>
            <a:endParaRPr lang="en-US" sz="20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 Query</a:t>
            </a:r>
            <a:endParaRPr lang="en-US" dirty="0"/>
          </a:p>
        </p:txBody>
      </p:sp>
      <p:cxnSp>
        <p:nvCxnSpPr>
          <p:cNvPr id="9" name="Straight Arrow Connector 8"/>
          <p:cNvCxnSpPr>
            <a:stCxn id="3" idx="3"/>
            <a:endCxn id="4" idx="1"/>
          </p:cNvCxnSpPr>
          <p:nvPr/>
        </p:nvCxnSpPr>
        <p:spPr>
          <a:xfrm>
            <a:off x="2366962" y="2556427"/>
            <a:ext cx="1739876" cy="119715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4" idx="3"/>
            <a:endCxn id="21" idx="1"/>
          </p:cNvCxnSpPr>
          <p:nvPr/>
        </p:nvCxnSpPr>
        <p:spPr>
          <a:xfrm>
            <a:off x="7765474" y="2747038"/>
            <a:ext cx="103573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2425789" y="2838023"/>
            <a:ext cx="1290638" cy="44334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SELECT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6474836" y="2525365"/>
            <a:ext cx="1290638" cy="44334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SELECT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5" name="Straight Arrow Connector 14"/>
          <p:cNvCxnSpPr>
            <a:stCxn id="3" idx="4"/>
            <a:endCxn id="14" idx="1"/>
          </p:cNvCxnSpPr>
          <p:nvPr/>
        </p:nvCxnSpPr>
        <p:spPr>
          <a:xfrm>
            <a:off x="3530146" y="2002393"/>
            <a:ext cx="2944690" cy="74464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4" idx="3"/>
            <a:endCxn id="14" idx="1"/>
          </p:cNvCxnSpPr>
          <p:nvPr/>
        </p:nvCxnSpPr>
        <p:spPr>
          <a:xfrm flipV="1">
            <a:off x="5279821" y="2747038"/>
            <a:ext cx="1195015" cy="100653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8801204" y="2239206"/>
            <a:ext cx="2732702" cy="1015663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content</a:t>
            </a:r>
            <a:endParaRPr lang="de-DE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--------------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Hello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World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264488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HAVING clause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428354"/>
            <a:ext cx="10110460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=&gt; 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SELECT 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COUNT(abbrev) AS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abbrev FROM 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pg_timezone_names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endParaRPr lang="en-US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discuss-&gt; 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WHERE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is_dst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 't' GROUP BY abbrev HAVING COUNT(abbrev) &gt; 10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endParaRPr lang="en-US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| abbrev 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----+--------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12 | PDT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22 | EEST</a:t>
            </a:r>
          </a:p>
          <a:p>
            <a:r>
              <a:rPr lang="is-I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24 | CDT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36 | CEST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28 | EDT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15 | MDT</a:t>
            </a:r>
          </a:p>
        </p:txBody>
      </p:sp>
    </p:spTree>
    <p:extLst>
      <p:ext uri="{BB962C8B-B14F-4D97-AF65-F5344CB8AC3E}">
        <p14:creationId xmlns:p14="http://schemas.microsoft.com/office/powerpoint/2010/main" val="1584401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37509" y="997528"/>
            <a:ext cx="7960834" cy="42780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account (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email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VARCHAR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6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128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UNIQUE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created_at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DATE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updated_at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DATE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PRIMARY KEY(id)</a:t>
            </a:r>
          </a:p>
          <a:p>
            <a:r>
              <a:rPr lang="mr-IN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endParaRPr lang="mr-IN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post (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title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VARCHAR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6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128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UNIQUE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content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VARCHAR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6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1024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),</a:t>
            </a:r>
            <a:r>
              <a:rPr lang="en-US" sz="16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 -- Will extend with ALTER</a:t>
            </a:r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account_id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INTEGER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REFERENCES account(id)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CASCADE,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created_at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TIMESTAMPTZ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updated_at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TIMESTAMPTZ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PRIMARY KEY(id)</a:t>
            </a:r>
          </a:p>
          <a:p>
            <a:r>
              <a:rPr lang="mr-IN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1924304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 Sub-Query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428354"/>
            <a:ext cx="666400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=&gt; SELECT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, abbrev FROM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&gt;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(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discuss-&gt; 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dirty="0" smtClean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SELECT </a:t>
            </a:r>
            <a:r>
              <a:rPr lang="en-US" dirty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COUNT(abbrev) AS </a:t>
            </a:r>
            <a:r>
              <a:rPr lang="en-US" dirty="0" err="1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, abbrev </a:t>
            </a:r>
            <a:endParaRPr lang="en-US" dirty="0" smtClean="0">
              <a:solidFill>
                <a:srgbClr val="00206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discuss-&gt; 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dirty="0" smtClean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dirty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  </a:t>
            </a:r>
            <a:r>
              <a:rPr lang="en-US" dirty="0" err="1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pg_timezone_names</a:t>
            </a:r>
            <a:r>
              <a:rPr lang="en-US" dirty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endParaRPr lang="en-US" dirty="0" smtClean="0">
              <a:solidFill>
                <a:srgbClr val="00206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discuss-&gt;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dirty="0" smtClean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WHERE </a:t>
            </a:r>
            <a:r>
              <a:rPr lang="en-US" dirty="0" err="1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is_dst</a:t>
            </a:r>
            <a:r>
              <a:rPr lang="en-US" dirty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 = 't' GROUP BY </a:t>
            </a:r>
            <a:r>
              <a:rPr lang="en-US" dirty="0" smtClean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abbrev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&gt;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AS zap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discuss-&gt;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WHERE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&gt; 10;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| abbrev 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----+--------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12 | PDT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22 | EEST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24 | CDT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36 | CEST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28 | EDT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15 |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MDT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73544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Concurrency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7819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Concurrency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192697"/>
            <a:ext cx="4691743" cy="4733318"/>
          </a:xfrm>
        </p:spPr>
        <p:txBody>
          <a:bodyPr/>
          <a:lstStyle/>
          <a:p>
            <a:r>
              <a:rPr lang="en-US" dirty="0" smtClean="0"/>
              <a:t>Databases are designed to accept SQL commands from a variety of sources simultaneously and perform</a:t>
            </a:r>
            <a:br>
              <a:rPr lang="en-US" dirty="0" smtClean="0"/>
            </a:br>
            <a:r>
              <a:rPr lang="en-US" dirty="0" smtClean="0"/>
              <a:t>them</a:t>
            </a:r>
            <a:r>
              <a:rPr lang="en-US" dirty="0"/>
              <a:t/>
            </a:r>
            <a:br>
              <a:rPr lang="en-US" dirty="0"/>
            </a:br>
            <a:r>
              <a:rPr lang="en-US" u="sng" dirty="0" smtClean="0"/>
              <a:t>atomically</a:t>
            </a:r>
          </a:p>
        </p:txBody>
      </p:sp>
      <p:sp>
        <p:nvSpPr>
          <p:cNvPr id="5" name="Can 4"/>
          <p:cNvSpPr/>
          <p:nvPr/>
        </p:nvSpPr>
        <p:spPr>
          <a:xfrm>
            <a:off x="8606970" y="2031999"/>
            <a:ext cx="1814286" cy="17272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 smtClean="0"/>
              <a:t>PostgreSQL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204819" y="854587"/>
            <a:ext cx="4134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UPDATE tracks SET count=count+1 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WHERE id = 42</a:t>
            </a:r>
            <a:endParaRPr lang="en-U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870347" y="3102937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Courier New" charset="0"/>
                <a:ea typeface="Courier New" charset="0"/>
                <a:cs typeface="Courier New" charset="0"/>
              </a:rPr>
              <a:t>42 | 100</a:t>
            </a:r>
            <a:endParaRPr lang="en-US" b="1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18757" y="4310083"/>
            <a:ext cx="4134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UPDATE tracks SET count=count+1 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WHERE id = 42</a:t>
            </a:r>
            <a:endParaRPr lang="en-U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608623" y="5050314"/>
            <a:ext cx="4134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UPDATE tracks SET count=count+1 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WHERE id = 42</a:t>
            </a:r>
            <a:endParaRPr lang="en-U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cxnSp>
        <p:nvCxnSpPr>
          <p:cNvPr id="11" name="Straight Arrow Connector 10"/>
          <p:cNvCxnSpPr>
            <a:stCxn id="8" idx="0"/>
            <a:endCxn id="5" idx="2"/>
          </p:cNvCxnSpPr>
          <p:nvPr/>
        </p:nvCxnSpPr>
        <p:spPr>
          <a:xfrm flipV="1">
            <a:off x="6785990" y="2895599"/>
            <a:ext cx="1820980" cy="141448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2"/>
            <a:endCxn id="5" idx="1"/>
          </p:cNvCxnSpPr>
          <p:nvPr/>
        </p:nvCxnSpPr>
        <p:spPr>
          <a:xfrm>
            <a:off x="9272052" y="1439362"/>
            <a:ext cx="242061" cy="59263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9" idx="0"/>
            <a:endCxn id="5" idx="3"/>
          </p:cNvCxnSpPr>
          <p:nvPr/>
        </p:nvCxnSpPr>
        <p:spPr>
          <a:xfrm flipH="1" flipV="1">
            <a:off x="9514113" y="3759199"/>
            <a:ext cx="161743" cy="129111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1871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Transactions and Atomicity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implement atomicity, PostgreSQL "locks" areas before it starts an SQL command that might change an area of the database</a:t>
            </a:r>
          </a:p>
          <a:p>
            <a:r>
              <a:rPr lang="en-US" dirty="0" smtClean="0"/>
              <a:t>All other access to that area must wait until the area is unlocked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441681" y="4437050"/>
            <a:ext cx="26661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UPDATE tracks 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SET count=count+1 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WHERE id = 42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53168" y="4160051"/>
            <a:ext cx="418255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LOCK ROW 42 OF tracks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READ count FROM tracks ROW 42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count = count + 1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WRITE count TO tracks ROW 42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UNLOCK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ROW 42 OF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tracks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687147" y="4651972"/>
            <a:ext cx="943429" cy="4934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6560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SQL Statements are Atomic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696"/>
            <a:ext cx="10515600" cy="195055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All the inserts will work and get a unique primary key</a:t>
            </a:r>
          </a:p>
          <a:p>
            <a:r>
              <a:rPr lang="en-US" dirty="0" smtClean="0"/>
              <a:t>Which account gets which key is not predictable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3474254"/>
            <a:ext cx="3393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INSERT INTO 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account(email)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VALUES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('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ed@umich.edu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');</a:t>
            </a:r>
            <a:endParaRPr lang="en-U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399061" y="3474253"/>
            <a:ext cx="3393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INSERT INTO 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account(email)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VALUES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'</a:t>
            </a:r>
            <a:r>
              <a:rPr lang="en-US" sz="1600" b="1" dirty="0" err="1" smtClean="0">
                <a:latin typeface="Courier New" charset="0"/>
                <a:ea typeface="Courier New" charset="0"/>
                <a:cs typeface="Courier New" charset="0"/>
              </a:rPr>
              <a:t>sue@umich.edu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');</a:t>
            </a:r>
            <a:endParaRPr lang="en-U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59922" y="3474252"/>
            <a:ext cx="3393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INSERT INTO 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account(email)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VALUES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'</a:t>
            </a:r>
            <a:r>
              <a:rPr lang="en-US" sz="1600" b="1" dirty="0" err="1" smtClean="0">
                <a:latin typeface="Courier New" charset="0"/>
                <a:ea typeface="Courier New" charset="0"/>
                <a:cs typeface="Courier New" charset="0"/>
              </a:rPr>
              <a:t>sally@umich.edu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');</a:t>
            </a:r>
            <a:endParaRPr lang="en-U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Can 6"/>
          <p:cNvSpPr/>
          <p:nvPr/>
        </p:nvSpPr>
        <p:spPr>
          <a:xfrm>
            <a:off x="4932816" y="4837346"/>
            <a:ext cx="2326368" cy="110806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 smtClean="0">
                <a:latin typeface="Verdana" charset="0"/>
                <a:ea typeface="Verdana" charset="0"/>
                <a:cs typeface="Verdana" charset="0"/>
              </a:rPr>
              <a:t>PostgreSQL</a:t>
            </a:r>
          </a:p>
        </p:txBody>
      </p:sp>
      <p:cxnSp>
        <p:nvCxnSpPr>
          <p:cNvPr id="8" name="Straight Arrow Connector 7"/>
          <p:cNvCxnSpPr>
            <a:stCxn id="4" idx="2"/>
            <a:endCxn id="7" idx="1"/>
          </p:cNvCxnSpPr>
          <p:nvPr/>
        </p:nvCxnSpPr>
        <p:spPr>
          <a:xfrm>
            <a:off x="2535139" y="4059029"/>
            <a:ext cx="3560861" cy="77831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2"/>
            <a:endCxn id="7" idx="1"/>
          </p:cNvCxnSpPr>
          <p:nvPr/>
        </p:nvCxnSpPr>
        <p:spPr>
          <a:xfrm>
            <a:off x="6096000" y="4059028"/>
            <a:ext cx="0" cy="77831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6" idx="2"/>
            <a:endCxn id="7" idx="1"/>
          </p:cNvCxnSpPr>
          <p:nvPr/>
        </p:nvCxnSpPr>
        <p:spPr>
          <a:xfrm flipH="1">
            <a:off x="6096000" y="4059027"/>
            <a:ext cx="3560861" cy="77831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6935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Compound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statements which do more than one thing in one statement for efficiency and concurrency.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13312" y="3130730"/>
            <a:ext cx="7263527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INSERT INTO fav (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VALUES (1,1,1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RETURNING *;</a:t>
            </a:r>
          </a:p>
          <a:p>
            <a:endParaRPr lang="en-US" sz="20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UPDATE fav SET </a:t>
            </a:r>
            <a:r>
              <a:rPr lang="en-US" sz="2000" b="1" dirty="0" err="1" smtClean="0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=howmuch+1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WHERE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 = 1 AND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1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RETURNING *;</a:t>
            </a:r>
          </a:p>
        </p:txBody>
      </p:sp>
      <p:pic>
        <p:nvPicPr>
          <p:cNvPr id="5" name="Picture 4" title="Picture of StackOverflow vote up / vote down arrow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950" y="3296701"/>
            <a:ext cx="1574800" cy="16129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145912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CONFLICT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you "bump into" a constraint on purpose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31781" y="2572990"/>
            <a:ext cx="7263527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-- This will fail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INSERT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INTO fav (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VALUES (1,1,1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RETURNING *;</a:t>
            </a:r>
          </a:p>
          <a:p>
            <a:endParaRPr lang="en-US" sz="20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INSERT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INTO fav (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VALUES (1,1,1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ON CONFLICT (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DO UPDATE SET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fav.howmuch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1</a:t>
            </a:r>
          </a:p>
          <a:p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RETURNING 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*;</a:t>
            </a:r>
            <a:endParaRPr lang="en-US" sz="20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5" name="Picture 4" title="Picture of StackOverflow vote up / vote down arrow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950" y="3296701"/>
            <a:ext cx="1574800" cy="16129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180911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Multi-Statement Transactions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258539"/>
            <a:ext cx="1052403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BEGIN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SELECT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FROM fav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FOR UPDATE OF fav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Time passes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UPDATE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SET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=999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ROLLBACK;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SELECT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FROM fav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=1;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8200" y="3370440"/>
            <a:ext cx="1052403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BEGIN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SELECT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FROM fav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FOR UPDATE OF fav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Time passes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UPDATE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SET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=999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COMMIT;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SELECT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FROM fav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085257" y="5482341"/>
            <a:ext cx="4021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Play with </a:t>
            </a:r>
            <a:r>
              <a:rPr lang="en-US" smtClean="0"/>
              <a:t>this with two windows open </a:t>
            </a:r>
            <a:r>
              <a:rPr lang="en-US" smtClean="0">
                <a:sym typeface="Wingdings"/>
              </a:rPr>
              <a:t>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76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Transactions and 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implementation of transactions makes a big difference in database performance</a:t>
            </a:r>
          </a:p>
          <a:p>
            <a:pPr lvl="1"/>
            <a:r>
              <a:rPr lang="en-US" dirty="0" smtClean="0"/>
              <a:t>Lock granularity</a:t>
            </a:r>
          </a:p>
          <a:p>
            <a:pPr lvl="1"/>
            <a:r>
              <a:rPr lang="en-US" dirty="0" smtClean="0"/>
              <a:t>Lock implementation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4584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 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Lock strength </a:t>
            </a:r>
            <a:r>
              <a:rPr lang="en-US" dirty="0" smtClean="0"/>
              <a:t>UPDATE, NO </a:t>
            </a:r>
            <a:r>
              <a:rPr lang="en-US" dirty="0"/>
              <a:t>KEY </a:t>
            </a:r>
            <a:r>
              <a:rPr lang="en-US" dirty="0" smtClean="0"/>
              <a:t>UPDATE</a:t>
            </a:r>
          </a:p>
          <a:p>
            <a:r>
              <a:rPr lang="en-US" dirty="0" smtClean="0"/>
              <a:t>What to do when encountering a lock (WAIT), NOWAIT, SKIP LOCKED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434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403764" y="623455"/>
            <a:ext cx="7837402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Allow multiple comments</a:t>
            </a:r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comment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content TEXT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account_id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INTEGER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REFERENCES account(id)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CASCADE,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post_id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INTEGER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REFERENCES post(id)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CASCADE,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created_at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TIMESTAMPTZ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updated_at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TIMESTAMPTZ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PRIMARY KEY(id)</a:t>
            </a:r>
          </a:p>
          <a:p>
            <a:r>
              <a:rPr lang="mr-IN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endParaRPr lang="mr-IN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fav (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oops TEXT,  </a:t>
            </a:r>
            <a:r>
              <a:rPr lang="en-US" sz="16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Will remove later with ALTER</a:t>
            </a:r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post_id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INTEGER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REFERENCES post(id)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CASCADE,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account_id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INTEGER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REFERENCES account(id)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CASCADE,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created_at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TIMESTAMPTZ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updated_at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TIMESTAMPTZ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UNIQUE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post_id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account_id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PRIMARY KEY(id)</a:t>
            </a:r>
          </a:p>
          <a:p>
            <a:r>
              <a:rPr lang="mr-IN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2245881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Stored Procedures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0014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Stored Procedures	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192696"/>
            <a:ext cx="10515600" cy="4079391"/>
          </a:xfrm>
        </p:spPr>
        <p:txBody>
          <a:bodyPr>
            <a:normAutofit/>
          </a:bodyPr>
          <a:lstStyle/>
          <a:p>
            <a:r>
              <a:rPr lang="en-US" dirty="0" smtClean="0"/>
              <a:t>A stored procedure is a bit of reusable code that runs inside of the database server</a:t>
            </a:r>
          </a:p>
          <a:p>
            <a:r>
              <a:rPr lang="en-US" dirty="0" smtClean="0"/>
              <a:t>Technically there are multiple language choices but just use "</a:t>
            </a:r>
            <a:r>
              <a:rPr lang="en-US" dirty="0" err="1" smtClean="0"/>
              <a:t>plpgsql</a:t>
            </a:r>
            <a:r>
              <a:rPr lang="en-US" dirty="0" smtClean="0"/>
              <a:t>"</a:t>
            </a:r>
          </a:p>
          <a:p>
            <a:r>
              <a:rPr lang="en-US" dirty="0" smtClean="0"/>
              <a:t>Generally quite non-portable</a:t>
            </a:r>
          </a:p>
          <a:p>
            <a:r>
              <a:rPr lang="en-US" dirty="0" smtClean="0"/>
              <a:t>Usually the goal </a:t>
            </a:r>
            <a:r>
              <a:rPr lang="en-US" smtClean="0"/>
              <a:t>is </a:t>
            </a:r>
            <a:r>
              <a:rPr lang="en-US" smtClean="0"/>
              <a:t>to </a:t>
            </a:r>
            <a:r>
              <a:rPr lang="en-US" dirty="0" smtClean="0"/>
              <a:t>have fewer SQL statements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01876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Stored Procedures	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192696"/>
            <a:ext cx="10515600" cy="4079391"/>
          </a:xfrm>
        </p:spPr>
        <p:txBody>
          <a:bodyPr>
            <a:normAutofit/>
          </a:bodyPr>
          <a:lstStyle/>
          <a:p>
            <a:r>
              <a:rPr lang="en-US" dirty="0" smtClean="0"/>
              <a:t>You should have a strong reason to use a stored procedure</a:t>
            </a:r>
          </a:p>
          <a:p>
            <a:pPr lvl="1"/>
            <a:r>
              <a:rPr lang="en-US" dirty="0" smtClean="0"/>
              <a:t>Major performance problem</a:t>
            </a:r>
          </a:p>
          <a:p>
            <a:pPr lvl="1"/>
            <a:r>
              <a:rPr lang="en-US" dirty="0" smtClean="0"/>
              <a:t>Harder to test / modify</a:t>
            </a:r>
          </a:p>
          <a:p>
            <a:pPr lvl="1"/>
            <a:r>
              <a:rPr lang="en-US" dirty="0" smtClean="0"/>
              <a:t>No database portability</a:t>
            </a:r>
          </a:p>
          <a:p>
            <a:pPr lvl="1"/>
            <a:r>
              <a:rPr lang="en-US" dirty="0" smtClean="0"/>
              <a:t>Some rule that *must* be enforced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6549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24811" y="1179499"/>
            <a:ext cx="8731878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CREATE TABLE fav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id SERIAL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INTEGER REFERENCES post(id) ON DELETE CASCADE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INTEGER REFERENCES account(id) ON DELETE CASCADE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u="sng" dirty="0" smtClean="0">
                <a:latin typeface="Courier New" charset="0"/>
                <a:ea typeface="Courier New" charset="0"/>
                <a:cs typeface="Courier New" charset="0"/>
              </a:rPr>
              <a:t>TIMESTAMPTZ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NOT NULL DEFAULT NOW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(),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updated_at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TIMESTAMPTZ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NOT NULL DEFAULT NOW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(),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UNIQUE(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PRIMARY KEY(id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);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24811" y="4048479"/>
            <a:ext cx="707757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UPDATE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fav SET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=howmuch+1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1;</a:t>
            </a: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UPDATE fav SET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=howmuch+1,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updated_at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=NOW()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1;</a:t>
            </a: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71291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a trigger for </a:t>
            </a:r>
            <a:r>
              <a:rPr lang="en-US" dirty="0" err="1" smtClean="0"/>
              <a:t>updated_at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10599" y="1350949"/>
            <a:ext cx="707757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CREATE OR REPLACE FUNCTION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trigger_set_timestamp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RETURNS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TRIGGER AS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$$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BEGIN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NEW.updated_at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NOW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RETURN NEW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END;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$$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LANGUAGE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plpgsql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10599" y="3580207"/>
            <a:ext cx="59747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CREATE TRIGGER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set_timestamp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BEFORE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UPDATE ON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fav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FOR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EACH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ROW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EXECUTE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PROCEDURE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trigger_set_timestamp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();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10599" y="5221356"/>
            <a:ext cx="55611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UPDATE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fav SET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=howmuch+1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1;</a:t>
            </a: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0134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br>
              <a:rPr lang="en-US" dirty="0" smtClean="0"/>
            </a:br>
            <a:r>
              <a:rPr lang="en-US" dirty="0" smtClean="0"/>
              <a:t>Reading and Parsing Files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82324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CSV -&gt; Normalized Database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885709" y="1496291"/>
            <a:ext cx="4339650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=&gt;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*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xy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id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|  x  |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y_id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----+-----+------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 1 |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Zap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|    2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 2 | Zip |    2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 3 |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One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|    1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 4 |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Two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|    1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de-DE" sz="2000" dirty="0">
                <a:latin typeface="Courier" charset="0"/>
                <a:ea typeface="Courier" charset="0"/>
                <a:cs typeface="Courier" charset="0"/>
              </a:rPr>
            </a:br>
            <a:endParaRPr lang="de-DE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=&gt;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*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y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id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y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----+---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 1 | B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 2 |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A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40003" y="2244436"/>
            <a:ext cx="310854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03-Techniques.csv :</a:t>
            </a: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 </a:t>
            </a:r>
          </a:p>
          <a:p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Zap,A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Zip,A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One,B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Two,B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endParaRPr lang="en-US" sz="20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4433455" y="3020291"/>
            <a:ext cx="1967345" cy="10529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11068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0834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4389" y="1485900"/>
            <a:ext cx="10549683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SELECT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[ ALL | DISTINCT [ ON ( expression [, ...] ) ] 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* | expression [ [ AS ] </a:t>
            </a:r>
            <a:r>
              <a:rPr lang="en-US" sz="2200" b="1" dirty="0" err="1">
                <a:latin typeface="Courier" charset="0"/>
                <a:ea typeface="Courier" charset="0"/>
                <a:cs typeface="Courier" charset="0"/>
              </a:rPr>
              <a:t>output_name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 ] [, ...] 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FROM </a:t>
            </a:r>
            <a:r>
              <a:rPr lang="en-US" sz="2200" b="1" dirty="0" err="1">
                <a:latin typeface="Courier" charset="0"/>
                <a:ea typeface="Courier" charset="0"/>
                <a:cs typeface="Courier" charset="0"/>
              </a:rPr>
              <a:t>from_item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 [, ...] 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WHERE condition 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GROUP BY </a:t>
            </a:r>
            <a:r>
              <a:rPr lang="en-US" sz="2200" b="1" dirty="0" err="1">
                <a:latin typeface="Courier" charset="0"/>
                <a:ea typeface="Courier" charset="0"/>
                <a:cs typeface="Courier" charset="0"/>
              </a:rPr>
              <a:t>grouping_element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 [, ...] 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HAVING condition [, ...]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ORDER BY expression [ ASC | DESC | USING operator 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LIMIT { count | ALL } ] [ OFFSET start [ ROW | ROWS ] 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FOR { UPDATE | NO KEY UPDATE | SHARE | KEY SHARE }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  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OF </a:t>
            </a:r>
            <a:r>
              <a:rPr lang="en-US" sz="2200" b="1" dirty="0" err="1">
                <a:latin typeface="Courier" charset="0"/>
                <a:ea typeface="Courier" charset="0"/>
                <a:cs typeface="Courier" charset="0"/>
              </a:rPr>
              <a:t>table_name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 [, ...] ] [ NOWAIT | SKIP LOCKED ] [...] ]</a:t>
            </a:r>
          </a:p>
        </p:txBody>
      </p:sp>
      <p:sp>
        <p:nvSpPr>
          <p:cNvPr id="5" name="Rectangle 4"/>
          <p:cNvSpPr/>
          <p:nvPr/>
        </p:nvSpPr>
        <p:spPr>
          <a:xfrm>
            <a:off x="2945675" y="530780"/>
            <a:ext cx="51004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www.postgresql.org</a:t>
            </a:r>
            <a:r>
              <a:rPr lang="en-US" dirty="0"/>
              <a:t>/docs/11/</a:t>
            </a:r>
            <a:r>
              <a:rPr lang="en-US" dirty="0" err="1"/>
              <a:t>sql-select.html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9217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986697" y="458272"/>
            <a:ext cx="35042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mtClean="0">
                <a:solidFill>
                  <a:srgbClr val="FFCC66"/>
                </a:solidFill>
              </a:rPr>
              <a:t>Acknowledgements / Contributions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42924" y="1100138"/>
            <a:ext cx="548640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These slides are Copyright </a:t>
            </a:r>
            <a:r>
              <a:rPr lang="en-US" sz="1400" dirty="0" smtClean="0">
                <a:solidFill>
                  <a:schemeClr val="bg1"/>
                </a:solidFill>
              </a:rPr>
              <a:t>2019-  </a:t>
            </a:r>
            <a:r>
              <a:rPr lang="en-US" sz="1400" dirty="0">
                <a:solidFill>
                  <a:schemeClr val="bg1"/>
                </a:solidFill>
              </a:rPr>
              <a:t>Charles R. Severance (</a:t>
            </a:r>
            <a:r>
              <a:rPr lang="en-US" sz="1400" dirty="0" err="1">
                <a:solidFill>
                  <a:schemeClr val="bg1"/>
                </a:solidFill>
              </a:rPr>
              <a:t>www.dr-chuck.com</a:t>
            </a:r>
            <a:r>
              <a:rPr lang="en-US" sz="1400" dirty="0">
                <a:solidFill>
                  <a:schemeClr val="bg1"/>
                </a:solidFill>
              </a:rPr>
              <a:t>) as part of </a:t>
            </a:r>
            <a:r>
              <a:rPr lang="en-US" sz="1400" dirty="0" smtClean="0">
                <a:solidFill>
                  <a:schemeClr val="bg1"/>
                </a:solidFill>
              </a:rPr>
              <a:t>www.pg4e.com </a:t>
            </a:r>
            <a:r>
              <a:rPr lang="en-US" sz="1400" dirty="0">
                <a:solidFill>
                  <a:schemeClr val="bg1"/>
                </a:solidFill>
              </a:rPr>
              <a:t>and made available under a Creative Commons Attribution 4.0 License.  Please maintain this last slide in all copies of the document to comply with the attribution requirements of the license.  If you make a change, feel free to add your name and organization to the list of contributors on this page as you republish the materials.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Initial Development: Charles Severance, University of Michigan School of Information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rgbClr val="FFCC66"/>
                </a:solidFill>
              </a:rPr>
              <a:t>Insert new Contributors and Translators here including names and dates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67449" y="1100137"/>
            <a:ext cx="5486401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FFCC66"/>
                </a:solidFill>
              </a:rPr>
              <a:t>Continue new Contributors and Translators here</a:t>
            </a:r>
            <a:endParaRPr lang="en-US" sz="1400" dirty="0">
              <a:solidFill>
                <a:srgbClr val="FFCC66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015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can adjust our schema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you make a mistake or your application evolves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52575" y="2677930"/>
            <a:ext cx="873187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CREATE TABLE fav ( 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id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SERIAL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oops TEXT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INTEGER REFERENCES post(id) ON DELETE CASCADE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INTEGER REFERENCES account(id) ON DELETE CASCADE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UNIQUE(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PRIMARY KEY(id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);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ALTER TABLE fav DROP COLUMN oops;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343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Add, Drop , Alter columns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192696"/>
            <a:ext cx="10515600" cy="2322029"/>
          </a:xfrm>
        </p:spPr>
        <p:txBody>
          <a:bodyPr>
            <a:normAutofit/>
          </a:bodyPr>
          <a:lstStyle/>
          <a:p>
            <a:r>
              <a:rPr lang="en-US" dirty="0" smtClean="0"/>
              <a:t>Can also alter indexes, uniqueness constraints, foreign keys</a:t>
            </a:r>
          </a:p>
          <a:p>
            <a:r>
              <a:rPr lang="en-US" dirty="0" smtClean="0"/>
              <a:t>Can run </a:t>
            </a:r>
            <a:r>
              <a:rPr lang="en-US" dirty="0"/>
              <a:t>on a live </a:t>
            </a:r>
            <a:r>
              <a:rPr lang="en-US" dirty="0" smtClean="0"/>
              <a:t>database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10348" y="3711567"/>
            <a:ext cx="757130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ALTER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TABLE fav DROP COLUMN oops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endParaRPr lang="en-US" sz="20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ALTER TABLE post ALTER COLUMN content TYPE TEXT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endParaRPr lang="en-US" sz="20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ALTER TABLE fav ADD COLUMN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 INTEGER;</a:t>
            </a:r>
            <a:endParaRPr lang="is-IS" sz="20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682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commands from a file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42766" y="3277068"/>
            <a:ext cx="462819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discuss=&gt; \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03-Techniques-load.sql </a:t>
            </a:r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DELETE 4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ALTER SEQUENCE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ALTER SEQUENCE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ALTER SEQUENCE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ALTER SEQUENCE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INSERT 0 3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INSERT 0 3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INSERT 0 5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discuss=&gt; 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8200" y="1288473"/>
            <a:ext cx="6973384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https://</a:t>
            </a:r>
            <a:r>
              <a:rPr lang="en-US" sz="1600" b="1" dirty="0" smtClean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www.pg4e.com/lectures/03-Techniques-Load.sql</a:t>
            </a:r>
          </a:p>
          <a:p>
            <a:endParaRPr lang="en-US" sz="1600" b="1" dirty="0">
              <a:solidFill>
                <a:srgbClr val="400BD9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smtClean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</a:t>
            </a:r>
            <a:r>
              <a:rPr lang="en-US" sz="16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Start fresh - Cascade deletes it all</a:t>
            </a:r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account;</a:t>
            </a: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ALTER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SEQUENCE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account_id_seq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RESTART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WITH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ALTER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SEQUENCE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post_id_seq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RESTART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WITH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ALTER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SEQUENCE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comment_id_seq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RESTART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WITH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ALTER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SEQUENCE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fav_id_seq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RESTART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WITH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...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8825345" y="2202873"/>
            <a:ext cx="872837" cy="1074195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7427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692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Date Types (Review)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DATE - 'YYYY-MM-DD'</a:t>
            </a:r>
          </a:p>
          <a:p>
            <a:r>
              <a:rPr lang="en-US" dirty="0"/>
              <a:t> TIME - 'HH:MM:SS</a:t>
            </a:r>
            <a:r>
              <a:rPr lang="en-US" dirty="0" smtClean="0"/>
              <a:t>'</a:t>
            </a:r>
            <a:endParaRPr lang="en-US" dirty="0"/>
          </a:p>
          <a:p>
            <a:r>
              <a:rPr lang="en-US" dirty="0" smtClean="0"/>
              <a:t>TIMESTAMP </a:t>
            </a:r>
            <a:r>
              <a:rPr lang="en-US" dirty="0"/>
              <a:t>- 'YYYY-MM-DD HH:MM:SS' </a:t>
            </a:r>
            <a:br>
              <a:rPr lang="en-US" dirty="0"/>
            </a:br>
            <a:r>
              <a:rPr lang="en-US" dirty="0"/>
              <a:t>(4713 BC, 294276 AD</a:t>
            </a:r>
            <a:r>
              <a:rPr lang="en-US" dirty="0" smtClean="0"/>
              <a:t>)</a:t>
            </a:r>
          </a:p>
          <a:p>
            <a:r>
              <a:rPr lang="en-US" dirty="0"/>
              <a:t> </a:t>
            </a:r>
            <a:r>
              <a:rPr lang="en-US" dirty="0" smtClean="0"/>
              <a:t>TIMESTAMPTZ </a:t>
            </a:r>
            <a:r>
              <a:rPr lang="mr-IN" dirty="0" smtClean="0"/>
              <a:t>–</a:t>
            </a:r>
            <a:r>
              <a:rPr lang="en-US" dirty="0" smtClean="0"/>
              <a:t> "TIMESTAMP WITH TIME ZONE"</a:t>
            </a:r>
            <a:endParaRPr lang="en-US" dirty="0"/>
          </a:p>
          <a:p>
            <a:r>
              <a:rPr lang="en-US" dirty="0" smtClean="0"/>
              <a:t>Built-in </a:t>
            </a:r>
            <a:r>
              <a:rPr lang="en-US" dirty="0"/>
              <a:t>PostgreSQL function NOW</a:t>
            </a:r>
            <a:r>
              <a:rPr lang="en-US" dirty="0" smtClean="0"/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031489"/>
      </p:ext>
    </p:extLst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erdana-template2" id="{A5222451-D2E8-1345-B250-8BD4DE6F57C6}" vid="{3BD9F12F-203D-B040-A3EA-DED88FB9D07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verdana-degrees1</Template>
  <TotalTime>3598</TotalTime>
  <Words>2640</Words>
  <Application>Microsoft Macintosh PowerPoint</Application>
  <PresentationFormat>Widescreen</PresentationFormat>
  <Paragraphs>512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9" baseType="lpstr">
      <vt:lpstr>Arial</vt:lpstr>
      <vt:lpstr>Arial Black</vt:lpstr>
      <vt:lpstr>Calibri</vt:lpstr>
      <vt:lpstr>Courier</vt:lpstr>
      <vt:lpstr>Courier New</vt:lpstr>
      <vt:lpstr>Mangal</vt:lpstr>
      <vt:lpstr>Verdana</vt:lpstr>
      <vt:lpstr>Verdana Regular</vt:lpstr>
      <vt:lpstr>Wingdings</vt:lpstr>
      <vt:lpstr>verdana-degrees1</vt:lpstr>
      <vt:lpstr>Tools and Techniques  Charles Severance www.pg4e.com/lectures/03-Techniques.sql</vt:lpstr>
      <vt:lpstr>After CREATE TABLE</vt:lpstr>
      <vt:lpstr>PowerPoint Presentation</vt:lpstr>
      <vt:lpstr>PowerPoint Presentation</vt:lpstr>
      <vt:lpstr>We can adjust our schema</vt:lpstr>
      <vt:lpstr>Add, Drop , Alter columns</vt:lpstr>
      <vt:lpstr>Reading commands from a file</vt:lpstr>
      <vt:lpstr>Dates</vt:lpstr>
      <vt:lpstr>Date Types (Review)</vt:lpstr>
      <vt:lpstr>Setting default values</vt:lpstr>
      <vt:lpstr>TIMESTAMPTZ – Best Practice</vt:lpstr>
      <vt:lpstr>PostgreSQL time zones</vt:lpstr>
      <vt:lpstr>Casting to different types</vt:lpstr>
      <vt:lpstr>Intervals</vt:lpstr>
      <vt:lpstr>Using date_trunc()</vt:lpstr>
      <vt:lpstr>Performance: Table Scans</vt:lpstr>
      <vt:lpstr>DISTINCT / GROUP BY</vt:lpstr>
      <vt:lpstr>Reducing the result set</vt:lpstr>
      <vt:lpstr>Reducing a result set</vt:lpstr>
      <vt:lpstr>Racing Data</vt:lpstr>
      <vt:lpstr>PowerPoint Presentation</vt:lpstr>
      <vt:lpstr>PowerPoint Presentation</vt:lpstr>
      <vt:lpstr>Lets play with time zones</vt:lpstr>
      <vt:lpstr>Aggregate / GROUP BY</vt:lpstr>
      <vt:lpstr>HAVING clause</vt:lpstr>
      <vt:lpstr>Sub-Queries</vt:lpstr>
      <vt:lpstr>A query within an query</vt:lpstr>
      <vt:lpstr>Sub Query</vt:lpstr>
      <vt:lpstr>HAVING clause</vt:lpstr>
      <vt:lpstr>Using a Sub-Query</vt:lpstr>
      <vt:lpstr>Concurrency</vt:lpstr>
      <vt:lpstr>Concurrency</vt:lpstr>
      <vt:lpstr>Transactions and Atomicity</vt:lpstr>
      <vt:lpstr>Single SQL Statements are Atomic</vt:lpstr>
      <vt:lpstr>Compound Statements</vt:lpstr>
      <vt:lpstr>ON CONFLICT</vt:lpstr>
      <vt:lpstr>Multi-Statement Transactions</vt:lpstr>
      <vt:lpstr>Transactions and Performance</vt:lpstr>
      <vt:lpstr>Transaction Topics</vt:lpstr>
      <vt:lpstr>Stored Procedures</vt:lpstr>
      <vt:lpstr>Stored Procedures </vt:lpstr>
      <vt:lpstr>Stored Procedures </vt:lpstr>
      <vt:lpstr>Recall</vt:lpstr>
      <vt:lpstr>Using a trigger for updated_at</vt:lpstr>
      <vt:lpstr>DEMO Reading and Parsing Files</vt:lpstr>
      <vt:lpstr>CSV -&gt; Normalized Database</vt:lpstr>
      <vt:lpstr>Summary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Severance, Charles</cp:lastModifiedBy>
  <cp:revision>79</cp:revision>
  <dcterms:created xsi:type="dcterms:W3CDTF">2019-03-20T19:59:17Z</dcterms:created>
  <dcterms:modified xsi:type="dcterms:W3CDTF">2019-12-18T05:41:31Z</dcterms:modified>
</cp:coreProperties>
</file>

<file path=docProps/thumbnail.jpeg>
</file>